
<file path=[Content_Types].xml><?xml version="1.0" encoding="utf-8"?>
<Types xmlns="http://schemas.openxmlformats.org/package/2006/content-types">
  <Default Extension="emf" ContentType="image/x-emf"/>
  <Default Extension="jfif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4.jfif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9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30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3" r:id="rId21"/>
    <p:sldId id="304" r:id="rId22"/>
    <p:sldId id="305" r:id="rId23"/>
    <p:sldId id="309" r:id="rId24"/>
    <p:sldId id="316" r:id="rId25"/>
    <p:sldId id="275" r:id="rId26"/>
    <p:sldId id="276" r:id="rId27"/>
    <p:sldId id="282" r:id="rId28"/>
    <p:sldId id="307" r:id="rId29"/>
    <p:sldId id="310" r:id="rId30"/>
    <p:sldId id="288" r:id="rId31"/>
    <p:sldId id="283" r:id="rId32"/>
    <p:sldId id="290" r:id="rId33"/>
    <p:sldId id="285" r:id="rId34"/>
    <p:sldId id="312" r:id="rId35"/>
    <p:sldId id="313" r:id="rId36"/>
    <p:sldId id="314" r:id="rId37"/>
    <p:sldId id="278" r:id="rId38"/>
    <p:sldId id="311" r:id="rId39"/>
    <p:sldId id="281" r:id="rId40"/>
    <p:sldId id="289" r:id="rId41"/>
    <p:sldId id="291" r:id="rId42"/>
    <p:sldId id="308" r:id="rId43"/>
    <p:sldId id="292" r:id="rId44"/>
    <p:sldId id="293" r:id="rId45"/>
    <p:sldId id="294" r:id="rId46"/>
    <p:sldId id="295" r:id="rId47"/>
    <p:sldId id="299" r:id="rId48"/>
    <p:sldId id="301" r:id="rId49"/>
    <p:sldId id="30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257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303"/>
            <p14:sldId id="304"/>
            <p14:sldId id="305"/>
            <p14:sldId id="309"/>
            <p14:sldId id="316"/>
          </p14:sldIdLst>
        </p14:section>
        <p14:section name="Trainers" id="{04FB701F-B170-4C26-B69A-16EFD97E4F7A}">
          <p14:sldIdLst>
            <p14:sldId id="275"/>
            <p14:sldId id="276"/>
            <p14:sldId id="282"/>
            <p14:sldId id="307"/>
            <p14:sldId id="310"/>
            <p14:sldId id="288"/>
            <p14:sldId id="283"/>
            <p14:sldId id="290"/>
            <p14:sldId id="285"/>
            <p14:sldId id="312"/>
            <p14:sldId id="313"/>
            <p14:sldId id="314"/>
            <p14:sldId id="278"/>
            <p14:sldId id="311"/>
            <p14:sldId id="281"/>
            <p14:sldId id="289"/>
            <p14:sldId id="291"/>
            <p14:sldId id="308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  <p14:sldId id="295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844" autoAdjust="0"/>
  </p:normalViewPr>
  <p:slideViewPr>
    <p:cSldViewPr showGuides="1">
      <p:cViewPr varScale="1">
        <p:scale>
          <a:sx n="122" d="100"/>
          <a:sy n="122" d="100"/>
        </p:scale>
        <p:origin x="210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17.5.2021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nor.bg/careers/youth-vacanci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9937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Откриващ слайд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 сме Теленор… все още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Официално на 01 август 2018 г. чешкият инвестиционен фонд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PPF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придоби дружествата Теленор в България, Сърбия, Черна гора и Унгария. В следващите две години ще запазим бранда Теленор.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Промени по стратегията ще има скоро. Със сигурност продължаваме трансформацията от телеком оператор към доставчик на дигитални услуги. И със сигурност няма да сме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“mobile only”.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Какво означава това ли? Предстои да разберем. Може да 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Homes, Smart Cities or other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Analytics as a Service, Banking/Insurance, Video/audio on Demand, Live streaming… you name it. </a:t>
            </a: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Фокус все повече ще ни бъдат следните направления: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channels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 design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Software/BI development</a:t>
            </a: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Разпозна ли се? За да сме в крак с времето ще запазим и културата си, в която предложенията идват отдолу и всяко мнение е ценно. Виж какво казва нашето последно изследване на ангажираността сред служителите.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знаеш как да убедиш човек, който има телефон с копчета да ползва смартфон – заповядай при нас. Ако знаеш как да убедиш човек, който има смартфон да го ползва за всевъзможни дигитални услуги, които ще му улеснят живота и спестят време – заповядай при нас. Заповядай при нас, ако имаш идеи, които искаш да реализираш, ние ще ти помогнем. Но помни – реализацията на една идея е 10% креативност и 90%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по нашенски – бачкане.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 месец стартираме и стажантската ни програма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 by Telenor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Тя е едногодишна, платена и колегите-стажанти работят по реални проекти. Миналата година 9 от 10 от тях останаха при нас за постоянно (10-тата замина за Щатите да си търси късмета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До края на седмицата ще обявим позициите на кариерния ни сайт </a:t>
            </a:r>
            <a:r>
              <a:rPr lang="bg-BG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http://www.telenor.bg/careers/youth-vacancies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се колебай, влез, избери си и кандидатствай.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успяхме да ти кажем всичко. А ако ти предпочиташ личния контакт - на 28-29.09 ще бъдем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SoftUnit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конференцията. Ела и ще се запознаеш с нашите колеги на щанда ни или ще чуеш лекторите ни на 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“Analytics Enablers for Business: Contextual Marketing Platform”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Ще говорят за нещо, което предстои да пуснем следващата седмица – една от най-актуалните теми за нас в момента.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5964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5639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8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84B8A58-7C43-4BB9-8349-962C2209C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5146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1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eak.bg/" TargetMode="External"/><Relationship Id="rId2" Type="http://schemas.openxmlformats.org/officeDocument/2006/relationships/hyperlink" Target="https://career.netpeak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postbank.b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sbtech.com/career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it.bg/" TargetMode="External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fif"/><Relationship Id="rId5" Type="http://schemas.openxmlformats.org/officeDocument/2006/relationships/hyperlink" Target="https://www.softwaregroup.com/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nor.bg/careers/youth-vacanc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://www.telenor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onebitsoftware.net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is-bg.net/b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www.tek-experts.com/en-us/bulgaria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zuhlke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g.coca-colahellenic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s://coca-colahellenic.com/" TargetMode="External"/><Relationship Id="rId18" Type="http://schemas.openxmlformats.org/officeDocument/2006/relationships/image" Target="../media/image51.png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www.postbank.bg/" TargetMode="External"/><Relationship Id="rId12" Type="http://schemas.openxmlformats.org/officeDocument/2006/relationships/image" Target="../media/image48.jpeg"/><Relationship Id="rId17" Type="http://schemas.openxmlformats.org/officeDocument/2006/relationships/hyperlink" Target="https://www.zuehlke.com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20" Type="http://schemas.openxmlformats.org/officeDocument/2006/relationships/image" Target="../media/image33.jf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hyperlink" Target="https://motion-software.com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xs-software.com/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9.png"/><Relationship Id="rId2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codexio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ikolay.it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://antoniaat.com/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ragistics.com/" TargetMode="External"/><Relationship Id="rId2" Type="http://schemas.openxmlformats.org/officeDocument/2006/relationships/hyperlink" Target="https://www.infragistic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tion-softw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One of the largest </a:t>
            </a:r>
            <a:br>
              <a:rPr lang="en-US" dirty="0"/>
            </a:br>
            <a:r>
              <a:rPr lang="en-US" b="1" dirty="0"/>
              <a:t>online marketing</a:t>
            </a:r>
            <a:br>
              <a:rPr lang="en-US" dirty="0"/>
            </a:br>
            <a:r>
              <a:rPr lang="en-US" dirty="0"/>
              <a:t>agencies in Eastern Europe</a:t>
            </a:r>
          </a:p>
          <a:p>
            <a:r>
              <a:rPr lang="en-US" dirty="0"/>
              <a:t>Site optimization, SEO and online advertising</a:t>
            </a:r>
          </a:p>
          <a:p>
            <a:r>
              <a:rPr lang="en-US" dirty="0"/>
              <a:t>Bulgaria, Ukraine, Kazakhstan, Russia and USA</a:t>
            </a:r>
          </a:p>
          <a:p>
            <a:r>
              <a:rPr lang="en-US" dirty="0">
                <a:hlinkClick r:id="rId2"/>
              </a:rPr>
              <a:t>https://career.netpeak.bg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Netpeak</a:t>
            </a:r>
          </a:p>
        </p:txBody>
      </p:sp>
      <p:pic>
        <p:nvPicPr>
          <p:cNvPr id="6" name="Netpeak" descr="Ð ÐµÐ·ÑÐ»ÑÐ°Ñ Ñ Ð¸Ð·Ð¾Ð±ÑÐ°Ð¶ÐµÐ½Ð¸Ðµ Ð·Ð° netpeak">
            <a:hlinkClick r:id="rId3"/>
            <a:extLst>
              <a:ext uri="{FF2B5EF4-FFF2-40B4-BE49-F238E27FC236}">
                <a16:creationId xmlns:a16="http://schemas.microsoft.com/office/drawing/2014/main" id="{49ED5363-187C-4ED4-8D59-31A5D7314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831373" y="1494000"/>
            <a:ext cx="5921657" cy="88265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71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6" name="Postbank">
            <a:hlinkClick r:id="rId4"/>
            <a:extLst>
              <a:ext uri="{FF2B5EF4-FFF2-40B4-BE49-F238E27FC236}">
                <a16:creationId xmlns:a16="http://schemas.microsoft.com/office/drawing/2014/main" id="{95B49B70-F7E0-4559-B720-C6E5BDB74C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682576" y="1490633"/>
            <a:ext cx="5070454" cy="1737876"/>
          </a:xfrm>
          <a:prstGeom prst="roundRect">
            <a:avLst>
              <a:gd name="adj" fmla="val 987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Draft Kings</a:t>
            </a:r>
          </a:p>
          <a:p>
            <a:r>
              <a:rPr lang="en-US" dirty="0"/>
              <a:t>Award-winning</a:t>
            </a:r>
            <a:r>
              <a:rPr lang="en-US" b="1" dirty="0"/>
              <a:t> sports </a:t>
            </a:r>
            <a:br>
              <a:rPr lang="en-US" b="1" dirty="0"/>
            </a:br>
            <a:r>
              <a:rPr lang="en-US" b="1" dirty="0"/>
              <a:t>betting solutions</a:t>
            </a:r>
          </a:p>
          <a:p>
            <a:r>
              <a:rPr lang="en-US" dirty="0"/>
              <a:t>iGaming platform</a:t>
            </a:r>
          </a:p>
          <a:p>
            <a:r>
              <a:rPr lang="en-GB" dirty="0"/>
              <a:t>Looking for developers</a:t>
            </a:r>
            <a:r>
              <a:rPr lang="bg-BG" dirty="0"/>
              <a:t>,</a:t>
            </a:r>
            <a:br>
              <a:rPr lang="bg-BG" dirty="0"/>
            </a:br>
            <a:r>
              <a:rPr lang="en-US" dirty="0"/>
              <a:t>mostly with JS and .NET</a:t>
            </a:r>
            <a:endParaRPr lang="en-GB" dirty="0"/>
          </a:p>
          <a:p>
            <a:r>
              <a:rPr lang="en-US" dirty="0">
                <a:hlinkClick r:id="rId2"/>
              </a:rPr>
              <a:t>https://www.sbtech.com/careers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7A543FA-0099-4CF8-9314-CC2C4AC0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00" y="1584000"/>
            <a:ext cx="3823676" cy="20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12+ years </a:t>
            </a:r>
            <a:r>
              <a:rPr lang="en-US" b="1" dirty="0"/>
              <a:t>programming  business-orientated solutions</a:t>
            </a:r>
          </a:p>
          <a:p>
            <a:pPr lvl="1"/>
            <a:r>
              <a:rPr lang="en-GB" dirty="0"/>
              <a:t>ERP Systems</a:t>
            </a:r>
          </a:p>
          <a:p>
            <a:pPr lvl="1"/>
            <a:r>
              <a:rPr lang="en-GB" dirty="0"/>
              <a:t>Mobile iOS &amp; Android</a:t>
            </a:r>
          </a:p>
          <a:p>
            <a:pPr lvl="1"/>
            <a:r>
              <a:rPr lang="en-GB" dirty="0"/>
              <a:t>Server Management</a:t>
            </a:r>
          </a:p>
          <a:p>
            <a:r>
              <a:rPr lang="en-US" dirty="0"/>
              <a:t>Sofia, Plovdiv, Varna and Ruse offices</a:t>
            </a:r>
            <a:endParaRPr lang="en-GB" dirty="0"/>
          </a:p>
          <a:p>
            <a:r>
              <a:rPr lang="en-GB" dirty="0"/>
              <a:t>Looking for .NET developers</a:t>
            </a:r>
          </a:p>
          <a:p>
            <a:pPr lvl="1"/>
            <a:r>
              <a:rPr lang="en-GB" dirty="0">
                <a:hlinkClick r:id="rId2"/>
              </a:rPr>
              <a:t>https://www.smartit.bg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pic>
        <p:nvPicPr>
          <p:cNvPr id="6" name="SmartIT">
            <a:hlinkClick r:id="rId3"/>
            <a:extLst>
              <a:ext uri="{FF2B5EF4-FFF2-40B4-BE49-F238E27FC236}">
                <a16:creationId xmlns:a16="http://schemas.microsoft.com/office/drawing/2014/main" id="{3E576477-E16D-408B-A4E8-AC6A76DB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5560888" y="2124000"/>
            <a:ext cx="6375849" cy="1212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1" y="3797413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28" y="3797412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93" y="3797411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2480103" y="5519431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4907788" y="5519430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7458709" y="5519429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3" name="SmartIT">
            <a:hlinkClick r:id="rId5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6932448" y="1748397"/>
            <a:ext cx="4410000" cy="149674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</a:t>
            </a:r>
          </a:p>
          <a:p>
            <a:pPr lvl="1"/>
            <a:r>
              <a:rPr lang="en-GB" dirty="0"/>
              <a:t>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276167" y="3526658"/>
            <a:ext cx="6129833" cy="28273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Offering a complete solution</a:t>
            </a:r>
          </a:p>
          <a:p>
            <a:r>
              <a:rPr lang="en-US" dirty="0"/>
              <a:t>Top-quality support</a:t>
            </a:r>
          </a:p>
          <a:p>
            <a:r>
              <a:rPr lang="en-US" dirty="0"/>
              <a:t>Top-qualified team</a:t>
            </a:r>
          </a:p>
          <a:p>
            <a:r>
              <a:rPr lang="en-GB" dirty="0"/>
              <a:t>Leading</a:t>
            </a:r>
            <a:r>
              <a:rPr lang="en-US" dirty="0"/>
              <a:t> technical equipment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10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6422154" y="1365181"/>
            <a:ext cx="3837857" cy="2016760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Key areas:</a:t>
            </a:r>
          </a:p>
          <a:p>
            <a:pPr lvl="1"/>
            <a:r>
              <a:rPr lang="en-US" sz="3000" dirty="0"/>
              <a:t>Digital channels</a:t>
            </a:r>
          </a:p>
          <a:p>
            <a:pPr lvl="1"/>
            <a:r>
              <a:rPr lang="en-US" sz="3000" dirty="0"/>
              <a:t>Analytics</a:t>
            </a:r>
          </a:p>
          <a:p>
            <a:pPr lvl="1"/>
            <a:r>
              <a:rPr lang="en-US" sz="3000" dirty="0"/>
              <a:t>UX design</a:t>
            </a:r>
          </a:p>
          <a:p>
            <a:pPr lvl="1"/>
            <a:r>
              <a:rPr lang="en-US" sz="3000" dirty="0"/>
              <a:t>Product development</a:t>
            </a:r>
          </a:p>
          <a:p>
            <a:pPr lvl="1"/>
            <a:r>
              <a:rPr lang="en-US" sz="3000" dirty="0"/>
              <a:t>Software/BI development</a:t>
            </a:r>
          </a:p>
          <a:p>
            <a:r>
              <a:rPr lang="en-US" sz="3200" dirty="0"/>
              <a:t>Open, adaptive, creative</a:t>
            </a:r>
          </a:p>
          <a:p>
            <a:r>
              <a:rPr lang="en-US" sz="3200" dirty="0"/>
              <a:t>Hub by Telenor: </a:t>
            </a:r>
            <a:r>
              <a:rPr lang="en-US" sz="3200" dirty="0">
                <a:hlinkClick r:id="rId3"/>
              </a:rPr>
              <a:t>https://www.telenor.bg/careers/youth-vacancies</a:t>
            </a:r>
            <a:r>
              <a:rPr lang="en-US" sz="3200" dirty="0"/>
              <a:t>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Telenor</a:t>
            </a:r>
          </a:p>
        </p:txBody>
      </p:sp>
      <p:pic>
        <p:nvPicPr>
          <p:cNvPr id="6" name="Telenor">
            <a:hlinkClick r:id="rId4"/>
            <a:extLst>
              <a:ext uri="{FF2B5EF4-FFF2-40B4-BE49-F238E27FC236}">
                <a16:creationId xmlns:a16="http://schemas.microsoft.com/office/drawing/2014/main" id="{2AE63E6B-0333-4A80-8081-345301F2E0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5487922" y="1584000"/>
            <a:ext cx="6250828" cy="2205000"/>
          </a:xfrm>
          <a:prstGeom prst="roundRect">
            <a:avLst>
              <a:gd name="adj" fmla="val 11003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49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b="1" dirty="0"/>
              <a:t>Gaming company</a:t>
            </a:r>
            <a:r>
              <a:rPr lang="bg-BG" dirty="0"/>
              <a:t>, </a:t>
            </a:r>
            <a:r>
              <a:rPr lang="en-US" dirty="0"/>
              <a:t>founded</a:t>
            </a:r>
            <a:br>
              <a:rPr lang="bg-BG" dirty="0"/>
            </a:br>
            <a:r>
              <a:rPr lang="en-US" dirty="0"/>
              <a:t>back in 2005 in Sofia</a:t>
            </a:r>
          </a:p>
          <a:p>
            <a:r>
              <a:rPr lang="en-US" dirty="0"/>
              <a:t>Over 50,000,000</a:t>
            </a:r>
            <a:br>
              <a:rPr lang="bg-BG" dirty="0"/>
            </a:br>
            <a:r>
              <a:rPr lang="en-US" dirty="0"/>
              <a:t>registered players</a:t>
            </a:r>
          </a:p>
          <a:p>
            <a:r>
              <a:rPr lang="en-US" dirty="0"/>
              <a:t>Introduced the first browser games in Bulgaria</a:t>
            </a:r>
          </a:p>
          <a:p>
            <a:r>
              <a:rPr lang="en-GB" dirty="0"/>
              <a:t>Looking for PHP Game Dev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 Software</a:t>
            </a:r>
          </a:p>
        </p:txBody>
      </p:sp>
      <p:pic>
        <p:nvPicPr>
          <p:cNvPr id="13314" name="Picture 2" descr="https://www.xs-software.com/img/games/logos/ladypopular-logo.png">
            <a:extLst>
              <a:ext uri="{FF2B5EF4-FFF2-40B4-BE49-F238E27FC236}">
                <a16:creationId xmlns:a16="http://schemas.microsoft.com/office/drawing/2014/main" id="{0FC143F7-9EA5-4130-BC3F-368BD488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2" y="4998280"/>
            <a:ext cx="4176525" cy="14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www.xs-software.com/img/games/logos/khanwars-logo.png">
            <a:extLst>
              <a:ext uri="{FF2B5EF4-FFF2-40B4-BE49-F238E27FC236}">
                <a16:creationId xmlns:a16="http://schemas.microsoft.com/office/drawing/2014/main" id="{1B82D8E3-242D-4A57-BEB9-BE75AD06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111" y="4998280"/>
            <a:ext cx="3829048" cy="13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xs-software.com/img/games/logos/ragewar-logo.png">
            <a:extLst>
              <a:ext uri="{FF2B5EF4-FFF2-40B4-BE49-F238E27FC236}">
                <a16:creationId xmlns:a16="http://schemas.microsoft.com/office/drawing/2014/main" id="{0262D02C-862E-46B2-A44E-3E581AAB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97" y="4948739"/>
            <a:ext cx="4319644" cy="14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6D61A13-635C-4259-BF4B-8BB44AF31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359000"/>
            <a:ext cx="1944700" cy="19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Software development and </a:t>
            </a:r>
            <a:br>
              <a:rPr lang="en-GB" b="1" dirty="0"/>
            </a:br>
            <a:r>
              <a:rPr lang="en-GB" b="1" dirty="0"/>
              <a:t>consulting </a:t>
            </a:r>
            <a:r>
              <a:rPr lang="en-GB" dirty="0"/>
              <a:t>company</a:t>
            </a:r>
          </a:p>
          <a:p>
            <a:r>
              <a:rPr lang="en-GB" dirty="0"/>
              <a:t>Heavy involvement with the </a:t>
            </a:r>
            <a:br>
              <a:rPr lang="en-GB" dirty="0"/>
            </a:br>
            <a:r>
              <a:rPr lang="en-GB" b="1" dirty="0"/>
              <a:t>Microsoft</a:t>
            </a:r>
            <a:r>
              <a:rPr lang="en-GB" dirty="0"/>
              <a:t> SharePoint platform</a:t>
            </a:r>
          </a:p>
          <a:p>
            <a:r>
              <a:rPr lang="en-GB" dirty="0"/>
              <a:t>Winning and delivering some of </a:t>
            </a:r>
            <a:br>
              <a:rPr lang="en-GB" dirty="0"/>
            </a:br>
            <a:r>
              <a:rPr lang="en-GB" dirty="0"/>
              <a:t>the best SharePoint projects</a:t>
            </a:r>
          </a:p>
          <a:p>
            <a:r>
              <a:rPr lang="en-GB" dirty="0"/>
              <a:t>OneBit Survey Master</a:t>
            </a:r>
          </a:p>
          <a:p>
            <a:r>
              <a:rPr lang="en-GB" dirty="0"/>
              <a:t>OneBit Quick Poll</a:t>
            </a:r>
          </a:p>
          <a:p>
            <a:r>
              <a:rPr lang="en-US" dirty="0">
                <a:hlinkClick r:id="rId2"/>
              </a:rPr>
              <a:t>https://www.onebitsoftware.net</a:t>
            </a:r>
            <a:endParaRPr lang="en-GB" dirty="0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OneBit</a:t>
            </a:r>
            <a:r>
              <a:rPr lang="en-US" dirty="0"/>
              <a:t> Software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3802302-B2B9-4B30-A6B7-B9F45F9D1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7131000" y="1539000"/>
            <a:ext cx="4526362" cy="3319919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11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Key partner of the state institutions in the</a:t>
            </a:r>
            <a:br>
              <a:rPr lang="en-GB" dirty="0"/>
            </a:br>
            <a:r>
              <a:rPr lang="en-GB" dirty="0"/>
              <a:t>implementation of ICT projects</a:t>
            </a:r>
          </a:p>
          <a:p>
            <a:pPr lvl="1"/>
            <a:r>
              <a:rPr lang="en-GB" dirty="0"/>
              <a:t>The Ministry of Finance</a:t>
            </a:r>
          </a:p>
          <a:p>
            <a:pPr lvl="1"/>
            <a:r>
              <a:rPr lang="en-GB" dirty="0"/>
              <a:t>The National Revenue Agency</a:t>
            </a:r>
          </a:p>
          <a:p>
            <a:pPr lvl="1"/>
            <a:r>
              <a:rPr lang="en-GB" dirty="0"/>
              <a:t>The Customs Agency</a:t>
            </a:r>
          </a:p>
          <a:p>
            <a:pPr lvl="1"/>
            <a:r>
              <a:rPr lang="en-GB" dirty="0"/>
              <a:t>The Ministry of Regional Development and Public Works</a:t>
            </a:r>
            <a:endParaRPr lang="en-US" noProof="1"/>
          </a:p>
          <a:p>
            <a:r>
              <a:rPr lang="en-GB" dirty="0"/>
              <a:t>The first governmentally</a:t>
            </a:r>
            <a:r>
              <a:rPr lang="bg-BG" dirty="0"/>
              <a:t> </a:t>
            </a:r>
            <a:r>
              <a:rPr lang="en-GB" dirty="0"/>
              <a:t>approved provider</a:t>
            </a:r>
            <a:br>
              <a:rPr lang="en-GB" dirty="0"/>
            </a:br>
            <a:r>
              <a:rPr lang="en-GB" dirty="0"/>
              <a:t>of qualified certification services in Bulgaria</a:t>
            </a:r>
          </a:p>
          <a:p>
            <a:r>
              <a:rPr lang="en-GB" dirty="0">
                <a:hlinkClick r:id="rId2"/>
              </a:rPr>
              <a:t>https://www.is-bg.net/bg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24BB3-EA22-4AD5-BBE4-BD92E9593A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6366000" y="2415082"/>
            <a:ext cx="5265000" cy="1508918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60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sz="3600" dirty="0"/>
              <a:t>Welcome to </a:t>
            </a:r>
            <a:r>
              <a:rPr lang="en-US" sz="3600" b="1" dirty="0"/>
              <a:t>SoftUni</a:t>
            </a:r>
            <a:endParaRPr lang="en-GB" sz="3600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sz="3600" dirty="0"/>
              <a:t>SoftUni </a:t>
            </a:r>
            <a:r>
              <a:rPr lang="en-GB" sz="3600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sz="3600" dirty="0"/>
              <a:t>SoftUni </a:t>
            </a:r>
            <a:r>
              <a:rPr lang="en-GB" sz="3600" b="1" dirty="0"/>
              <a:t>Trainers</a:t>
            </a:r>
            <a:endParaRPr lang="en-US" sz="3600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sz="3600" dirty="0"/>
              <a:t>Learning </a:t>
            </a:r>
            <a:r>
              <a:rPr lang="en-GB" sz="3600" b="1" dirty="0"/>
              <a:t>Paths</a:t>
            </a:r>
            <a:r>
              <a:rPr lang="en-GB" sz="3600" dirty="0"/>
              <a:t> and </a:t>
            </a:r>
            <a:r>
              <a:rPr lang="en-GB" sz="3600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3" name="Picture SoftUni Mascot" descr="SoftUni mascot with laptop">
            <a:extLst>
              <a:ext uri="{FF2B5EF4-FFF2-40B4-BE49-F238E27FC236}">
                <a16:creationId xmlns:a16="http://schemas.microsoft.com/office/drawing/2014/main" id="{B67EDDD9-EBEF-4A8F-BEB4-D13F14FF5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0108" y="1702423"/>
            <a:ext cx="3082161" cy="41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D3D7-EB78-462B-9FA1-851154CBE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4E7486-78E3-4487-9FBD-809E8CF92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tabLst>
                <a:tab pos="355600" algn="l"/>
              </a:tabLst>
            </a:pPr>
            <a:r>
              <a:rPr lang="en-US" sz="3600" dirty="0"/>
              <a:t>Provider of deep software support</a:t>
            </a:r>
            <a:br>
              <a:rPr lang="en-US" sz="3600" dirty="0"/>
            </a:br>
            <a:r>
              <a:rPr lang="en-US" sz="3600" dirty="0"/>
              <a:t>and software solutions to the world’s</a:t>
            </a:r>
            <a:br>
              <a:rPr lang="en-US" sz="3600" dirty="0"/>
            </a:br>
            <a:r>
              <a:rPr lang="en-US" sz="3600" dirty="0"/>
              <a:t>largest-chip IT companies</a:t>
            </a:r>
          </a:p>
          <a:p>
            <a:pPr>
              <a:tabLst>
                <a:tab pos="355600" algn="l"/>
              </a:tabLst>
            </a:pPr>
            <a:r>
              <a:rPr lang="en-US" sz="3600" dirty="0"/>
              <a:t>.NET, HTML, CSS, JavaScript, Azure Cloud, Dynamics CRM/ERP, Network technologies and more</a:t>
            </a:r>
          </a:p>
          <a:p>
            <a:pPr>
              <a:tabLst>
                <a:tab pos="355600" algn="l"/>
              </a:tabLst>
            </a:pPr>
            <a:r>
              <a:rPr lang="en-US" sz="3600" dirty="0"/>
              <a:t>Looking for Software Support Engineers and Developers</a:t>
            </a:r>
          </a:p>
          <a:p>
            <a:pPr>
              <a:tabLst>
                <a:tab pos="355600" algn="l"/>
              </a:tabLst>
            </a:pPr>
            <a:r>
              <a:rPr lang="en-GB" sz="3600" dirty="0"/>
              <a:t>Bulgaria, USA, Costa Rica, Nigeria, Vietnam, China, Rwanda</a:t>
            </a:r>
            <a:endParaRPr lang="en-GB" sz="2400" dirty="0"/>
          </a:p>
          <a:p>
            <a:pPr>
              <a:tabLst>
                <a:tab pos="355600" algn="l"/>
              </a:tabLst>
            </a:pPr>
            <a:r>
              <a:rPr lang="en-US" sz="3600" dirty="0">
                <a:hlinkClick r:id="rId2"/>
              </a:rPr>
              <a:t>https://www.tek-experts.com/en-us/bulgaria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C5AA71-77DD-4997-9F0A-669B4AB6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 Experts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674F7D-2B4A-4142-971D-4A9C9590B6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t="4239" r="4468"/>
          <a:stretch/>
        </p:blipFill>
        <p:spPr>
          <a:xfrm>
            <a:off x="7761000" y="1268999"/>
            <a:ext cx="4140000" cy="15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FD2B7-D76C-47E0-B595-CB86F5C03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90598" cy="5528766"/>
          </a:xfrm>
        </p:spPr>
        <p:txBody>
          <a:bodyPr>
            <a:normAutofit fontScale="92500"/>
          </a:bodyPr>
          <a:lstStyle/>
          <a:p>
            <a:r>
              <a:rPr lang="en-GB" dirty="0"/>
              <a:t>Swiss R&amp;D Service company </a:t>
            </a:r>
          </a:p>
          <a:p>
            <a:r>
              <a:rPr lang="en-US" dirty="0"/>
              <a:t>We work for many different industries and a variety of comp</a:t>
            </a:r>
            <a:r>
              <a:rPr lang="bg-BG" dirty="0"/>
              <a:t>а</a:t>
            </a:r>
            <a:r>
              <a:rPr lang="en-US" dirty="0"/>
              <a:t>nies from start-ups to global corporations</a:t>
            </a:r>
          </a:p>
          <a:p>
            <a:r>
              <a:rPr lang="en-US" dirty="0"/>
              <a:t>We use leading technologies to make innovations happen and deliver end-to-end solutions</a:t>
            </a:r>
          </a:p>
          <a:p>
            <a:r>
              <a:rPr lang="en-US" dirty="0"/>
              <a:t>Our teams are located in 8 countries across the globe</a:t>
            </a:r>
          </a:p>
          <a:p>
            <a:r>
              <a:rPr lang="en-US" dirty="0">
                <a:hlinkClick r:id="rId2"/>
              </a:rPr>
              <a:t>https://www.zuhlke.com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7A320-9BDA-4B19-8437-5C9D5A8F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Zühlke</a:t>
            </a:r>
            <a:endParaRPr lang="en-GB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F35A7D7-4B80-4715-B85B-DDBFC6BB6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00" y="1674000"/>
            <a:ext cx="2171153" cy="2171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11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977DAF5-9AC4-412D-8978-1EB9192B2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000" y="1372771"/>
            <a:ext cx="4148858" cy="130529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/>
          </a:bodyPr>
          <a:lstStyle/>
          <a:p>
            <a:r>
              <a:rPr lang="en-US" dirty="0"/>
              <a:t>Coca‑Cola HBC is one of the world's        largest bottlers of brands from                                 the Coca‑Cola company</a:t>
            </a:r>
          </a:p>
          <a:p>
            <a:r>
              <a:rPr lang="en-US" dirty="0"/>
              <a:t>CCHBC started operations in Bulgaria in 1992 and since then is one of the biggest contributors to the local economy </a:t>
            </a:r>
          </a:p>
          <a:p>
            <a:r>
              <a:rPr lang="en-US" dirty="0"/>
              <a:t>Global company with over 30 thousand engaged people</a:t>
            </a:r>
          </a:p>
          <a:p>
            <a:r>
              <a:rPr lang="en-US" dirty="0">
                <a:hlinkClick r:id="rId4"/>
              </a:rPr>
              <a:t>https://bg.coca-colahellenic.com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2512"/>
          <a:stretch/>
        </p:blipFill>
        <p:spPr>
          <a:xfrm>
            <a:off x="8048209" y="2547249"/>
            <a:ext cx="3625551" cy="100971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4427954" y="1393728"/>
            <a:ext cx="3334615" cy="96679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49" t="-8951" r="-23891" b="-8951"/>
          <a:stretch/>
        </p:blipFill>
        <p:spPr>
          <a:xfrm>
            <a:off x="752280" y="5307007"/>
            <a:ext cx="3655944" cy="11349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7" t="-16504" r="-13960" b="-16504"/>
          <a:stretch/>
        </p:blipFill>
        <p:spPr>
          <a:xfrm>
            <a:off x="8048209" y="1393728"/>
            <a:ext cx="3625551" cy="989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11"/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4918305" y="4078250"/>
            <a:ext cx="2554395" cy="236365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2" name="Picture 1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5838" t="5064" r="4136" b="5064"/>
          <a:stretch/>
        </p:blipFill>
        <p:spPr>
          <a:xfrm>
            <a:off x="752280" y="3834279"/>
            <a:ext cx="3655944" cy="1230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8224" y="2606080"/>
            <a:ext cx="1600787" cy="123080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3258" y="2617384"/>
            <a:ext cx="1600787" cy="12082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3" name="SmartIT">
            <a:hlinkClick r:id="rId19"/>
            <a:extLst>
              <a:ext uri="{FF2B5EF4-FFF2-40B4-BE49-F238E27FC236}">
                <a16:creationId xmlns:a16="http://schemas.microsoft.com/office/drawing/2014/main" id="{115D4F40-B5EA-427C-849F-B6EFFC9B617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" t="-5711" r="-3984" b="-8810"/>
          <a:stretch/>
        </p:blipFill>
        <p:spPr>
          <a:xfrm>
            <a:off x="8046733" y="5307007"/>
            <a:ext cx="3625551" cy="113490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/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441F556-13A4-448E-B8DB-0D040FB86A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" t="-4131" r="-2923" b="-8314"/>
          <a:stretch/>
        </p:blipFill>
        <p:spPr>
          <a:xfrm>
            <a:off x="752280" y="1393728"/>
            <a:ext cx="3391512" cy="216323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7EF5B-0507-4132-A783-D91A1D6A94F4}"/>
              </a:ext>
            </a:extLst>
          </p:cNvPr>
          <p:cNvGrpSpPr/>
          <p:nvPr/>
        </p:nvGrpSpPr>
        <p:grpSpPr>
          <a:xfrm>
            <a:off x="8046732" y="3863192"/>
            <a:ext cx="3625551" cy="1230808"/>
            <a:chOff x="8064168" y="3699000"/>
            <a:chExt cx="3608116" cy="139500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7A543FA-0099-4CF8-9314-CC2C4AC0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478" y="3721330"/>
              <a:ext cx="2478954" cy="1312842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28E466D-49E5-4626-9772-9758FC8ED5D2}"/>
                </a:ext>
              </a:extLst>
            </p:cNvPr>
            <p:cNvSpPr/>
            <p:nvPr/>
          </p:nvSpPr>
          <p:spPr bwMode="auto">
            <a:xfrm>
              <a:off x="8064168" y="3699000"/>
              <a:ext cx="3608116" cy="1395000"/>
            </a:xfrm>
            <a:prstGeom prst="roundRect">
              <a:avLst/>
            </a:prstGeom>
            <a:noFill/>
            <a:ln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8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786000" y="1764000"/>
            <a:ext cx="5037446" cy="1395000"/>
            <a:chOff x="3081000" y="1921500"/>
            <a:chExt cx="4950000" cy="13950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81000" y="1921500"/>
              <a:ext cx="4950000" cy="1395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2034000"/>
              <a:ext cx="4632796" cy="117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6623B-F4E3-4F01-B3FF-057EC7FC1943}"/>
              </a:ext>
            </a:extLst>
          </p:cNvPr>
          <p:cNvGrpSpPr/>
          <p:nvPr/>
        </p:nvGrpSpPr>
        <p:grpSpPr>
          <a:xfrm>
            <a:off x="786000" y="4239000"/>
            <a:ext cx="5037446" cy="2083029"/>
            <a:chOff x="5961000" y="3789000"/>
            <a:chExt cx="4680431" cy="2083029"/>
          </a:xfrm>
        </p:grpSpPr>
        <p:pic>
          <p:nvPicPr>
            <p:cNvPr id="9" name="Picture 8">
              <a:hlinkClick r:id="rId4"/>
              <a:extLst>
                <a:ext uri="{FF2B5EF4-FFF2-40B4-BE49-F238E27FC236}">
                  <a16:creationId xmlns:a16="http://schemas.microsoft.com/office/drawing/2014/main" id="{A102DB16-6761-4764-BC07-B36931CA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1000" y="3789000"/>
              <a:ext cx="4680431" cy="2083029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B90379-E1AB-4035-8EFE-3131B5C65328}"/>
                </a:ext>
              </a:extLst>
            </p:cNvPr>
            <p:cNvSpPr/>
            <p:nvPr/>
          </p:nvSpPr>
          <p:spPr bwMode="auto">
            <a:xfrm>
              <a:off x="5961000" y="3789000"/>
              <a:ext cx="4680000" cy="2070000"/>
            </a:xfrm>
            <a:prstGeom prst="roundRect">
              <a:avLst/>
            </a:prstGeom>
            <a:noFill/>
            <a:ln w="12700">
              <a:solidFill>
                <a:schemeClr val="accent6">
                  <a:lumMod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7131000" y="2034000"/>
            <a:ext cx="4113596" cy="3753000"/>
            <a:chOff x="7131000" y="2169000"/>
            <a:chExt cx="4113596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34000"/>
              <a:ext cx="4113596" cy="2160000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000" y="2169000"/>
              <a:ext cx="3753000" cy="37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B695-22D4-4908-9BFF-D2FF745DF5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800" y="1134000"/>
            <a:ext cx="11521937" cy="5623250"/>
          </a:xfrm>
        </p:spPr>
        <p:txBody>
          <a:bodyPr>
            <a:noAutofit/>
          </a:bodyPr>
          <a:lstStyle/>
          <a:p>
            <a:r>
              <a:rPr lang="en-GB" sz="3600" dirty="0"/>
              <a:t>Co-Founder of SoftUni</a:t>
            </a:r>
            <a:endParaRPr lang="bg-BG" sz="3600" dirty="0"/>
          </a:p>
          <a:p>
            <a:r>
              <a:rPr lang="en-US" sz="3600" noProof="1"/>
              <a:t>Training &amp; Inspiration Manager </a:t>
            </a:r>
            <a:br>
              <a:rPr lang="en-US" sz="3600" noProof="1"/>
            </a:br>
            <a:r>
              <a:rPr lang="en-US" sz="3600" noProof="1"/>
              <a:t>@ Software University (SoftUni)</a:t>
            </a:r>
          </a:p>
          <a:p>
            <a:r>
              <a:rPr lang="en-US" sz="3600" noProof="1"/>
              <a:t>20+ years as software developer</a:t>
            </a:r>
          </a:p>
          <a:p>
            <a:r>
              <a:rPr lang="en-US" sz="3600" noProof="1"/>
              <a:t>10+ years experience as trainer</a:t>
            </a:r>
          </a:p>
          <a:p>
            <a:r>
              <a:rPr lang="en-US" sz="3600" noProof="1"/>
              <a:t>Author of 8 programming books</a:t>
            </a:r>
          </a:p>
          <a:p>
            <a:r>
              <a:rPr lang="en-US" sz="3600" noProof="1"/>
              <a:t>Speaker at hundreds of events</a:t>
            </a:r>
          </a:p>
          <a:p>
            <a:r>
              <a:rPr lang="en-US" sz="3600" noProof="1"/>
              <a:t>Web site &amp; blog: </a:t>
            </a:r>
            <a:r>
              <a:rPr lang="en-US" sz="3600" noProof="1">
                <a:hlinkClick r:id="rId3"/>
              </a:rPr>
              <a:t>nakov.com</a:t>
            </a: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F7797B-2085-4BAF-9038-226455B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Svetlin Nakov, PhD</a:t>
            </a:r>
            <a:endParaRPr lang="en-US" dirty="0"/>
          </a:p>
        </p:txBody>
      </p:sp>
      <p:pic>
        <p:nvPicPr>
          <p:cNvPr id="7" name="Picture 2" descr="http://i3.ytimg.com/vi/JAbubLwXYC4/maxresdefault.jpg">
            <a:extLst>
              <a:ext uri="{FF2B5EF4-FFF2-40B4-BE49-F238E27FC236}">
                <a16:creationId xmlns:a16="http://schemas.microsoft.com/office/drawing/2014/main" id="{7BFFEA6A-F7AB-45A4-B241-5EEFA5396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0" t="3317" r="4460" b="39457"/>
          <a:stretch/>
        </p:blipFill>
        <p:spPr bwMode="auto">
          <a:xfrm>
            <a:off x="7941000" y="1854000"/>
            <a:ext cx="3647113" cy="364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5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Senior Developer SDE 3, Nuvolo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Worked at Amazon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John Atanasoff award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Participated in many</a:t>
            </a:r>
            <a:r>
              <a:rPr lang="bg-BG" sz="3600" dirty="0"/>
              <a:t> </a:t>
            </a:r>
            <a:r>
              <a:rPr lang="en-US" sz="3600" dirty="0"/>
              <a:t>programming contests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6+ years of experience as a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Viktor Dakov</a:t>
            </a:r>
            <a:endParaRPr lang="en-US" noProof="1"/>
          </a:p>
        </p:txBody>
      </p:sp>
      <p:pic>
        <p:nvPicPr>
          <p:cNvPr id="1034" name="Picture 10" descr="Image may contain: 1 per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9"/>
          <a:stretch/>
        </p:blipFill>
        <p:spPr bwMode="auto">
          <a:xfrm>
            <a:off x="7697440" y="1674000"/>
            <a:ext cx="3573560" cy="418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2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0" y="1909852"/>
            <a:ext cx="7356000" cy="4587875"/>
          </a:xfrm>
        </p:spPr>
        <p:txBody>
          <a:bodyPr>
            <a:normAutofit/>
          </a:bodyPr>
          <a:lstStyle/>
          <a:p>
            <a:pPr lvl="1"/>
            <a:r>
              <a:rPr lang="en-US" sz="3400" dirty="0"/>
              <a:t>Software Developer @</a:t>
            </a:r>
            <a:r>
              <a:rPr lang="bg-BG" sz="3400" dirty="0"/>
              <a:t> </a:t>
            </a:r>
            <a:r>
              <a:rPr lang="en-US" sz="3400" dirty="0"/>
              <a:t>SAP</a:t>
            </a:r>
          </a:p>
          <a:p>
            <a:pPr lvl="1"/>
            <a:r>
              <a:rPr lang="en-US" sz="3400" dirty="0"/>
              <a:t>Oracle Certified Java Professional</a:t>
            </a:r>
          </a:p>
          <a:p>
            <a:pPr lvl="1"/>
            <a:r>
              <a:rPr lang="en-US" sz="3400" dirty="0"/>
              <a:t>Computer and Software Engineering at Technical university of Sofia</a:t>
            </a:r>
            <a:endParaRPr lang="ru-RU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Dimo</a:t>
            </a:r>
            <a:r>
              <a:rPr lang="en-US" dirty="0"/>
              <a:t> </a:t>
            </a:r>
            <a:r>
              <a:rPr lang="en-US" dirty="0" err="1"/>
              <a:t>Georgiev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00" y="1909852"/>
            <a:ext cx="3698461" cy="3679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92E40BC-EA78-46D8-A3BC-5AA7087D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70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0" y="1195388"/>
            <a:ext cx="8110500" cy="5529262"/>
          </a:xfrm>
        </p:spPr>
        <p:txBody>
          <a:bodyPr>
            <a:normAutofit/>
          </a:bodyPr>
          <a:lstStyle/>
          <a:p>
            <a:r>
              <a:rPr lang="en-US" dirty="0"/>
              <a:t>Nearly </a:t>
            </a:r>
            <a:r>
              <a:rPr lang="en-US" b="1" dirty="0"/>
              <a:t>5 years </a:t>
            </a:r>
            <a:r>
              <a:rPr lang="en-US" dirty="0"/>
              <a:t>experience as a </a:t>
            </a:r>
            <a:r>
              <a:rPr lang="en-US" b="1" dirty="0"/>
              <a:t>technical trainer </a:t>
            </a:r>
            <a:r>
              <a:rPr lang="en-US" dirty="0"/>
              <a:t>in the IT field</a:t>
            </a:r>
          </a:p>
          <a:p>
            <a:r>
              <a:rPr lang="en-US" b="1" dirty="0"/>
              <a:t>Head</a:t>
            </a:r>
            <a:r>
              <a:rPr lang="en-US" dirty="0"/>
              <a:t> of the </a:t>
            </a:r>
            <a:r>
              <a:rPr lang="en-US" b="1" dirty="0"/>
              <a:t>R&amp;D Unit </a:t>
            </a:r>
            <a:r>
              <a:rPr lang="en-US" dirty="0"/>
              <a:t>at Software University</a:t>
            </a:r>
          </a:p>
          <a:p>
            <a:r>
              <a:rPr lang="en-US" dirty="0"/>
              <a:t>Former </a:t>
            </a:r>
            <a:r>
              <a:rPr lang="en-US" b="1" dirty="0"/>
              <a:t>Director</a:t>
            </a:r>
            <a:r>
              <a:rPr lang="en-US" dirty="0"/>
              <a:t> of the </a:t>
            </a:r>
            <a:r>
              <a:rPr lang="en-US" b="1" dirty="0"/>
              <a:t>Education Department </a:t>
            </a:r>
          </a:p>
          <a:p>
            <a:r>
              <a:rPr lang="en-US" dirty="0"/>
              <a:t>JavaScript enthusiast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/>
              <a:t>Viktor Kostadinov</a:t>
            </a:r>
            <a:endParaRPr lang="en-US" dirty="0"/>
          </a:p>
        </p:txBody>
      </p:sp>
      <p:pic>
        <p:nvPicPr>
          <p:cNvPr id="6" name="Picture 5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61BCEE4C-DD17-4C92-98E2-EF568E78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1629000"/>
            <a:ext cx="3057691" cy="320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9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600" dirty="0"/>
              <a:t>Python web developer at IQVIA</a:t>
            </a:r>
            <a:endParaRPr lang="bg-BG" sz="36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600" dirty="0"/>
              <a:t>Full stack freelance developer </a:t>
            </a:r>
            <a:endParaRPr lang="bg-BG" sz="36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600" dirty="0"/>
              <a:t>Python, Django, C#, Angular,</a:t>
            </a:r>
            <a:r>
              <a:rPr lang="bg-BG" sz="3600" dirty="0"/>
              <a:t> </a:t>
            </a:r>
            <a:br>
              <a:rPr lang="en-GB" sz="3600" dirty="0"/>
            </a:br>
            <a:r>
              <a:rPr lang="en-US" sz="3600" dirty="0"/>
              <a:t>HTML, CSS, jQuery, Flask</a:t>
            </a:r>
            <a:endParaRPr lang="bg-BG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Ines Ivanova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7DC44-1711-45A5-8AC2-2C2AD98FF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1944000"/>
            <a:ext cx="4185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0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5" t="2974" r="21" b="29750"/>
          <a:stretch/>
        </p:blipFill>
        <p:spPr bwMode="auto">
          <a:xfrm>
            <a:off x="7936076" y="1606492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782" y="1196125"/>
            <a:ext cx="11538715" cy="5201066"/>
          </a:xfrm>
        </p:spPr>
        <p:txBody>
          <a:bodyPr>
            <a:normAutofit/>
          </a:bodyPr>
          <a:lstStyle/>
          <a:p>
            <a:r>
              <a:rPr lang="en-GB" sz="3600" noProof="1"/>
              <a:t>Head Of Department at </a:t>
            </a:r>
            <a:br>
              <a:rPr lang="en-GB" sz="3600" noProof="1"/>
            </a:br>
            <a:r>
              <a:rPr lang="en-GB" sz="3600" noProof="1"/>
              <a:t>Information Services Plc.</a:t>
            </a:r>
          </a:p>
          <a:p>
            <a:r>
              <a:rPr lang="en-US" sz="3600" noProof="1"/>
              <a:t>Worked with various technologies</a:t>
            </a:r>
          </a:p>
          <a:p>
            <a:pPr lvl="1"/>
            <a:r>
              <a:rPr lang="en-US" sz="3400" noProof="1"/>
              <a:t>.NET and C#, </a:t>
            </a:r>
            <a:r>
              <a:rPr lang="en-GB" sz="3400" dirty="0"/>
              <a:t>BASIC, Pascal, </a:t>
            </a:r>
            <a:br>
              <a:rPr lang="en-GB" sz="3400" dirty="0"/>
            </a:br>
            <a:r>
              <a:rPr lang="en-GB" sz="3400" dirty="0"/>
              <a:t>Object Pascal, PHP</a:t>
            </a:r>
            <a:endParaRPr lang="en-US" sz="3400" noProof="1"/>
          </a:p>
          <a:p>
            <a:r>
              <a:rPr lang="en-US" sz="3600" noProof="1"/>
              <a:t>More than 15 years of experience</a:t>
            </a:r>
          </a:p>
          <a:p>
            <a:r>
              <a:rPr lang="en-US" sz="3600" noProof="1"/>
              <a:t>Experienced Technical Trainer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65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942" y="1196125"/>
            <a:ext cx="7569058" cy="5201066"/>
          </a:xfrm>
        </p:spPr>
        <p:txBody>
          <a:bodyPr>
            <a:normAutofit/>
          </a:bodyPr>
          <a:lstStyle/>
          <a:p>
            <a:r>
              <a:rPr lang="en-US" sz="3600" noProof="1"/>
              <a:t>Java Developer</a:t>
            </a:r>
            <a:r>
              <a:rPr lang="bg-BG" sz="3600" noProof="1"/>
              <a:t> </a:t>
            </a:r>
            <a:r>
              <a:rPr lang="en-US" sz="3600" noProof="1"/>
              <a:t>at </a:t>
            </a:r>
            <a:br>
              <a:rPr lang="en-US" sz="3600" noProof="1"/>
            </a:br>
            <a:r>
              <a:rPr lang="en-US" sz="3600" b="1" dirty="0"/>
              <a:t>Virtual Racing School</a:t>
            </a:r>
            <a:endParaRPr lang="en-US" sz="3600" b="1" noProof="1"/>
          </a:p>
          <a:p>
            <a:r>
              <a:rPr lang="en-US" sz="3600" noProof="1"/>
              <a:t>Experience with Java, C++, C#</a:t>
            </a:r>
          </a:p>
          <a:p>
            <a:r>
              <a:rPr lang="en-US" sz="3600" noProof="1"/>
              <a:t>Technical Trainer @ SoftUni</a:t>
            </a:r>
          </a:p>
          <a:p>
            <a:r>
              <a:rPr lang="en-US" sz="3600" noProof="1"/>
              <a:t>Interested in </a:t>
            </a:r>
            <a:r>
              <a:rPr lang="en-US" sz="3600" b="1" noProof="1"/>
              <a:t>Astrophysics</a:t>
            </a:r>
            <a:endParaRPr lang="en-GB" sz="3600" b="1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Martin Paunov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1899000"/>
            <a:ext cx="4082034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17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79000"/>
            <a:ext cx="7076228" cy="4994360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Senior Full-Stack Developer and Team Lead </a:t>
            </a:r>
            <a:r>
              <a:rPr lang="bg-BG" sz="3600" dirty="0">
                <a:ea typeface="+mn-lt"/>
                <a:cs typeface="+mn-lt"/>
              </a:rPr>
              <a:t>@</a:t>
            </a:r>
            <a:r>
              <a:rPr lang="en-US" sz="3600" dirty="0">
                <a:ea typeface="+mn-lt"/>
                <a:cs typeface="+mn-lt"/>
              </a:rPr>
              <a:t> Motion Software</a:t>
            </a:r>
          </a:p>
          <a:p>
            <a:r>
              <a:rPr lang="en-US" sz="3600" dirty="0">
                <a:ea typeface="+mn-lt"/>
                <a:cs typeface="+mn-lt"/>
              </a:rPr>
              <a:t>Technical Trainer @ SoftUni</a:t>
            </a:r>
          </a:p>
          <a:p>
            <a:r>
              <a:rPr lang="en-US" sz="3600" dirty="0">
                <a:ea typeface="+mn-lt"/>
                <a:cs typeface="+mn-lt"/>
              </a:rPr>
              <a:t>Experience in JS, C#, Node.js, 	    React, ASP.NET MVC</a:t>
            </a:r>
          </a:p>
          <a:p>
            <a:r>
              <a:rPr lang="en-US" sz="3600" dirty="0">
                <a:ea typeface="+mn-lt"/>
                <a:cs typeface="+mn-lt"/>
              </a:rPr>
              <a:t>TelerikAcademy Graduate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EA22-E4F8-4DA2-B1DF-8CB272B8A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00" y="1607181"/>
            <a:ext cx="3647856" cy="3643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79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"/>
          <a:stretch/>
        </p:blipFill>
        <p:spPr bwMode="auto">
          <a:xfrm>
            <a:off x="7935598" y="1615353"/>
            <a:ext cx="3646163" cy="364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noProof="1"/>
              <a:t>Various job titles at the same time:</a:t>
            </a:r>
          </a:p>
          <a:p>
            <a:pPr lvl="1"/>
            <a:r>
              <a:rPr lang="en-GB" noProof="1"/>
              <a:t>CTO @ SoftUni Dev Team</a:t>
            </a:r>
          </a:p>
          <a:p>
            <a:pPr lvl="1"/>
            <a:r>
              <a:rPr lang="en-GB" noProof="1"/>
              <a:t>Technical Trainer @ SoftUni</a:t>
            </a:r>
          </a:p>
          <a:p>
            <a:pPr lvl="1"/>
            <a:r>
              <a:rPr lang="en-US" noProof="1"/>
              <a:t>Creator of open-source </a:t>
            </a:r>
            <a:br>
              <a:rPr lang="bg-BG" noProof="1"/>
            </a:br>
            <a:r>
              <a:rPr lang="en-US" noProof="1"/>
              <a:t>libraries for ASP.NET</a:t>
            </a:r>
          </a:p>
          <a:p>
            <a:pPr lvl="2"/>
            <a:r>
              <a:rPr lang="en-US" noProof="1"/>
              <a:t>MyTested.AspNetCore.Mvc</a:t>
            </a:r>
          </a:p>
          <a:p>
            <a:pPr lvl="1"/>
            <a:r>
              <a:rPr lang="en-GB" noProof="1"/>
              <a:t>Mathematical competitions champion</a:t>
            </a:r>
          </a:p>
          <a:p>
            <a:r>
              <a:rPr lang="en-GB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88" y="6397198"/>
            <a:ext cx="428710" cy="308845"/>
          </a:xfrm>
          <a:prstGeom prst="rect">
            <a:avLst/>
          </a:prstGeom>
        </p:spPr>
        <p:txBody>
          <a:bodyPr/>
          <a:lstStyle/>
          <a:p>
            <a:r>
              <a:rPr lang="bg-BG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BDF4E-D459-41BB-BACF-F86EDF75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 Lead @ </a:t>
            </a:r>
            <a:r>
              <a:rPr lang="en-US" dirty="0" err="1"/>
              <a:t>Netinfo</a:t>
            </a:r>
            <a:endParaRPr lang="en-US" dirty="0"/>
          </a:p>
          <a:p>
            <a:r>
              <a:rPr lang="bg-BG" dirty="0"/>
              <a:t>9</a:t>
            </a:r>
            <a:r>
              <a:rPr lang="en-US" dirty="0"/>
              <a:t> years full-stack web developer</a:t>
            </a:r>
          </a:p>
          <a:p>
            <a:r>
              <a:rPr lang="en-US" dirty="0"/>
              <a:t>Back-end / front-end, SEO, UX</a:t>
            </a:r>
          </a:p>
          <a:p>
            <a:r>
              <a:rPr lang="en-US" dirty="0"/>
              <a:t>Making CD / CI Systems</a:t>
            </a:r>
          </a:p>
          <a:p>
            <a:r>
              <a:rPr lang="en-US" dirty="0"/>
              <a:t>Current projects: Gong.bg, Nova.bg, </a:t>
            </a:r>
            <a:br>
              <a:rPr lang="bg-BG" dirty="0"/>
            </a:br>
            <a:r>
              <a:rPr lang="en-US" dirty="0"/>
              <a:t>Dariknews.bg, Vesti.bg, Sinoptik.bg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57246-A907-4C98-B8CE-AF6DAE3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Veselin</a:t>
            </a:r>
            <a:r>
              <a:rPr lang="en-GB" dirty="0"/>
              <a:t> </a:t>
            </a:r>
            <a:r>
              <a:rPr lang="en-GB" dirty="0" err="1"/>
              <a:t>Vachev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86FD-8590-4315-ADEF-B2208B8B65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92A6A-6AFB-4AC8-BE4A-2B564C2ED9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41" y="1494000"/>
            <a:ext cx="4387501" cy="292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970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3.ytimg.com/vi/4jm0dqnl8kE/maxresdefault.jpg">
            <a:extLst>
              <a:ext uri="{FF2B5EF4-FFF2-40B4-BE49-F238E27FC236}">
                <a16:creationId xmlns:a16="http://schemas.microsoft.com/office/drawing/2014/main" id="{C461B224-75DB-4567-A923-B8EF14BF2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6000" y="1539000"/>
            <a:ext cx="3646163" cy="3577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CEO @ Codexio</a:t>
            </a:r>
          </a:p>
          <a:p>
            <a:r>
              <a:rPr lang="en-US" dirty="0"/>
              <a:t>Former CTO @ LockTrip</a:t>
            </a:r>
          </a:p>
          <a:p>
            <a:r>
              <a:rPr lang="en-US" dirty="0"/>
              <a:t>Former Training Director @ SoftUni</a:t>
            </a:r>
          </a:p>
          <a:p>
            <a:r>
              <a:rPr lang="en-US" dirty="0"/>
              <a:t>5+ years developer experience</a:t>
            </a:r>
          </a:p>
          <a:p>
            <a:r>
              <a:rPr lang="en-US" dirty="0"/>
              <a:t>3+ years QA experience</a:t>
            </a:r>
          </a:p>
          <a:p>
            <a:r>
              <a:rPr lang="en-US" dirty="0"/>
              <a:t>4+ years of being </a:t>
            </a:r>
            <a:br>
              <a:rPr lang="bg-BG" dirty="0"/>
            </a:br>
            <a:r>
              <a:rPr lang="en-US" dirty="0"/>
              <a:t>Technical Trainer @ SoftUni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Ivan Yonkov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3.ytimg.com/vi/wU0jMKRIcdo/maxresdefault.jpg">
            <a:extLst>
              <a:ext uri="{FF2B5EF4-FFF2-40B4-BE49-F238E27FC236}">
                <a16:creationId xmlns:a16="http://schemas.microsoft.com/office/drawing/2014/main" id="{7E834B49-C82D-4809-8573-9AD009AD1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8132811" y="1854000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" y="1196124"/>
            <a:ext cx="11573492" cy="5561125"/>
          </a:xfrm>
        </p:spPr>
        <p:txBody>
          <a:bodyPr>
            <a:normAutofit fontScale="92500" lnSpcReduction="10000"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noProof="1"/>
              <a:t>Senior Full Stack Developer in SoftUni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10+ years in IT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8+ years of experience as a </a:t>
            </a:r>
            <a:br>
              <a:rPr lang="en-US" dirty="0"/>
            </a:br>
            <a:r>
              <a:rPr lang="en-US" dirty="0"/>
              <a:t>Technical Trainer in Telerik Academy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Front-end developer by heart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Software developer by need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Experience with all popular mobile platforms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Android, iOS, Windows</a:t>
            </a:r>
            <a:endParaRPr lang="bg-BG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nl-NL" sz="3200" dirty="0"/>
              <a:t>Fluent in Node.js, .NET, Angular, Java, C++</a:t>
            </a:r>
            <a:endParaRPr lang="bg-BG" sz="3200" dirty="0"/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GB" sz="3200" dirty="0"/>
              <a:t>"</a:t>
            </a:r>
            <a:r>
              <a:rPr lang="en-US" sz="3200" dirty="0"/>
              <a:t>30 under 30" - Forbes </a:t>
            </a:r>
            <a:r>
              <a:rPr lang="bg-BG" sz="3200" dirty="0"/>
              <a:t>2017</a:t>
            </a:r>
            <a:r>
              <a:rPr lang="en-US" sz="3200" dirty="0"/>
              <a:t> - Education</a:t>
            </a:r>
            <a:endParaRPr lang="nl-NL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Doncho Minkov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92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112875"/>
          </a:xfrm>
        </p:spPr>
        <p:txBody>
          <a:bodyPr/>
          <a:lstStyle/>
          <a:p>
            <a:r>
              <a:rPr lang="en-US" dirty="0"/>
              <a:t>Software developer-entrepreneur</a:t>
            </a:r>
          </a:p>
          <a:p>
            <a:r>
              <a:rPr lang="en-US" dirty="0"/>
              <a:t>Co-Founder @ HILLGRAND</a:t>
            </a:r>
          </a:p>
          <a:p>
            <a:r>
              <a:rPr lang="en-US" dirty="0"/>
              <a:t>Google Developer Expert</a:t>
            </a:r>
            <a:endParaRPr lang="bg-BG" dirty="0"/>
          </a:p>
          <a:p>
            <a:r>
              <a:rPr lang="en-US" dirty="0"/>
              <a:t>Co-organizer of Angular Sofia and</a:t>
            </a:r>
            <a:br>
              <a:rPr lang="en-US" dirty="0"/>
            </a:br>
            <a:r>
              <a:rPr lang="en-US" dirty="0"/>
              <a:t>SofiaJS / BeerJS</a:t>
            </a:r>
          </a:p>
          <a:p>
            <a:r>
              <a:rPr lang="en-US" dirty="0"/>
              <a:t>Lecturer at Sofia University (FMI)</a:t>
            </a:r>
          </a:p>
          <a:p>
            <a:pPr lvl="1"/>
            <a:r>
              <a:rPr lang="en-US" dirty="0"/>
              <a:t>"Advanced JavaScript" course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Ilia Idakiev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A person in a black shirt&#10;&#10;Description automatically generated">
            <a:extLst>
              <a:ext uri="{FF2B5EF4-FFF2-40B4-BE49-F238E27FC236}">
                <a16:creationId xmlns:a16="http://schemas.microsoft.com/office/drawing/2014/main" id="{EB820406-67F9-4910-801A-437AF1C31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404000"/>
            <a:ext cx="3121343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243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72" y="1196125"/>
            <a:ext cx="11530326" cy="5201066"/>
          </a:xfrm>
        </p:spPr>
        <p:txBody>
          <a:bodyPr>
            <a:normAutofit/>
          </a:bodyPr>
          <a:lstStyle/>
          <a:p>
            <a:r>
              <a:rPr lang="en-US" sz="3600" dirty="0"/>
              <a:t>Solutions Architect @ ZenCodeo</a:t>
            </a:r>
          </a:p>
          <a:p>
            <a:r>
              <a:rPr lang="en-US" sz="3600" dirty="0"/>
              <a:t>15+ years in IT</a:t>
            </a:r>
          </a:p>
          <a:p>
            <a:r>
              <a:rPr lang="en-US" sz="3600" dirty="0"/>
              <a:t>Takes an active role in the </a:t>
            </a:r>
            <a:br>
              <a:rPr lang="bg-BG" sz="3600" dirty="0"/>
            </a:br>
            <a:r>
              <a:rPr lang="en-US" sz="3600" dirty="0"/>
              <a:t>development of the </a:t>
            </a:r>
            <a:br>
              <a:rPr lang="bg-BG" sz="3600" dirty="0"/>
            </a:br>
            <a:r>
              <a:rPr lang="en-US" sz="3600" dirty="0">
                <a:hlinkClick r:id="rId2"/>
              </a:rPr>
              <a:t>https://judge.softuni.bg</a:t>
            </a:r>
            <a:endParaRPr lang="en-US" sz="3600" dirty="0"/>
          </a:p>
          <a:p>
            <a:r>
              <a:rPr lang="en-US" sz="3600" dirty="0"/>
              <a:t>Microsoft Certified Trainer</a:t>
            </a:r>
            <a:endParaRPr lang="en-GB" sz="3600" dirty="0"/>
          </a:p>
          <a:p>
            <a:r>
              <a:rPr lang="en-US" sz="3600" dirty="0">
                <a:hlinkClick r:id="rId3"/>
              </a:rPr>
              <a:t>https://nikolay.it</a:t>
            </a:r>
            <a:endParaRPr lang="bg-BG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Kostov</a:t>
            </a:r>
            <a:endParaRPr lang="bg-BG" dirty="0"/>
          </a:p>
        </p:txBody>
      </p:sp>
      <p:pic>
        <p:nvPicPr>
          <p:cNvPr id="6" name="Picture 2" descr="http://i3.ytimg.com/vi/Dd40-_kYiVE/maxresdefault.jpg">
            <a:extLst>
              <a:ext uri="{FF2B5EF4-FFF2-40B4-BE49-F238E27FC236}">
                <a16:creationId xmlns:a16="http://schemas.microsoft.com/office/drawing/2014/main" id="{0545398E-344C-4ABE-8A44-B3830A68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4" t="662" r="120" b="29000"/>
          <a:stretch/>
        </p:blipFill>
        <p:spPr bwMode="auto">
          <a:xfrm>
            <a:off x="7806000" y="1973101"/>
            <a:ext cx="3647113" cy="3647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030598" cy="5528766"/>
          </a:xfrm>
        </p:spPr>
        <p:txBody>
          <a:bodyPr>
            <a:normAutofit/>
          </a:bodyPr>
          <a:lstStyle/>
          <a:p>
            <a:pPr latinLnBrk="0">
              <a:lnSpc>
                <a:spcPct val="120000"/>
              </a:lnSpc>
            </a:pPr>
            <a:r>
              <a:rPr lang="en-US" sz="3600" dirty="0"/>
              <a:t>Passionate about </a:t>
            </a:r>
            <a:r>
              <a:rPr lang="en-US" sz="3600" b="1" dirty="0"/>
              <a:t>Front-End Development</a:t>
            </a:r>
            <a:endParaRPr lang="en-US" sz="3600" b="1" noProof="1"/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3600" b="1" noProof="1"/>
              <a:t>Technical</a:t>
            </a:r>
            <a:r>
              <a:rPr lang="en-US" sz="3600" noProof="1"/>
              <a:t> </a:t>
            </a:r>
            <a:r>
              <a:rPr lang="en-US" sz="3600" b="1" noProof="1"/>
              <a:t>Trainer</a:t>
            </a:r>
            <a:r>
              <a:rPr lang="en-US" sz="3600" b="1" noProof="1">
                <a:solidFill>
                  <a:schemeClr val="bg1"/>
                </a:solidFill>
              </a:rPr>
              <a:t> </a:t>
            </a:r>
            <a:r>
              <a:rPr lang="en-US" sz="3600" noProof="1"/>
              <a:t>in SoftUni</a:t>
            </a:r>
          </a:p>
          <a:p>
            <a:pPr latinLnBrk="0">
              <a:lnSpc>
                <a:spcPct val="120000"/>
              </a:lnSpc>
            </a:pPr>
            <a:r>
              <a:rPr lang="en-US" sz="3600" noProof="1"/>
              <a:t>Web Development </a:t>
            </a:r>
            <a:r>
              <a:rPr lang="en-US" sz="3600" b="1" noProof="1"/>
              <a:t>Freelancer</a:t>
            </a:r>
          </a:p>
          <a:p>
            <a:pPr latinLnBrk="0">
              <a:lnSpc>
                <a:spcPct val="120000"/>
              </a:lnSpc>
              <a:buClr>
                <a:schemeClr val="tx1"/>
              </a:buClr>
            </a:pPr>
            <a:r>
              <a:rPr lang="en-US" sz="3600" noProof="1"/>
              <a:t>Contacts: </a:t>
            </a:r>
          </a:p>
          <a:p>
            <a:pPr lvl="1" latinLnBrk="0">
              <a:lnSpc>
                <a:spcPct val="120000"/>
              </a:lnSpc>
            </a:pPr>
            <a:r>
              <a:rPr lang="en-US" sz="3400" dirty="0">
                <a:hlinkClick r:id="rId2"/>
              </a:rPr>
              <a:t>http://antoniaat.com</a:t>
            </a:r>
            <a:endParaRPr lang="en-US" sz="3400" dirty="0"/>
          </a:p>
          <a:p>
            <a:pPr latinLnBrk="0">
              <a:lnSpc>
                <a:spcPct val="120000"/>
              </a:lnSpc>
            </a:pPr>
            <a:endParaRPr lang="en-US" sz="3600" b="1" noProof="1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Antonia Atanasova</a:t>
            </a:r>
          </a:p>
        </p:txBody>
      </p:sp>
      <p:sp>
        <p:nvSpPr>
          <p:cNvPr id="2" name="AutoShape 2" descr="pavelkolev ava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AutoShape 4" descr="ÐÑÐ¾ÑÐ¸Ð»Ð½Ð° ÑÐ½Ð¸Ð¼ÐºÐ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7" name="Picture 6" descr="A girl posing for a picture&#10;&#10;Description automatically generated">
            <a:extLst>
              <a:ext uri="{FF2B5EF4-FFF2-40B4-BE49-F238E27FC236}">
                <a16:creationId xmlns:a16="http://schemas.microsoft.com/office/drawing/2014/main" id="{6CFB173D-BA8D-4725-91BF-63F04FD80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88"/>
          <a:stretch/>
        </p:blipFill>
        <p:spPr>
          <a:xfrm>
            <a:off x="7411297" y="1894477"/>
            <a:ext cx="3904703" cy="3565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25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065598" cy="5528766"/>
          </a:xfrm>
        </p:spPr>
        <p:txBody>
          <a:bodyPr>
            <a:normAutofit/>
          </a:bodyPr>
          <a:lstStyle/>
          <a:p>
            <a:r>
              <a:rPr lang="en-GB" noProof="1"/>
              <a:t>QA Architect @Progress</a:t>
            </a:r>
          </a:p>
          <a:p>
            <a:r>
              <a:rPr lang="en-US" noProof="1"/>
              <a:t>More than 15 years of working experience and 9 years of training experience</a:t>
            </a:r>
          </a:p>
          <a:p>
            <a:r>
              <a:rPr lang="en-US" noProof="1"/>
              <a:t>ISTQB certified trainer</a:t>
            </a:r>
          </a:p>
          <a:p>
            <a:r>
              <a:rPr lang="en-US" noProof="1"/>
              <a:t>Certified Scrum Master</a:t>
            </a:r>
            <a:endParaRPr lang="bg-BG" noProof="1"/>
          </a:p>
          <a:p>
            <a:r>
              <a:rPr lang="en-US" noProof="1"/>
              <a:t>Conference speaker, author of QA articles and reviewer of QA books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Dimo Mitev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FBDC7-4A7E-BD4A-895C-C8CBD6C6DE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000" y="1629000"/>
            <a:ext cx="2957030" cy="4103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32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190406" y="1233001"/>
            <a:ext cx="7658591" cy="5252434"/>
          </a:xfrm>
        </p:spPr>
        <p:txBody>
          <a:bodyPr>
            <a:noAutofit/>
          </a:bodyPr>
          <a:lstStyle/>
          <a:p>
            <a:pPr marL="647647" lvl="2" indent="-3429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b="1" dirty="0">
                <a:solidFill>
                  <a:schemeClr val="tx2"/>
                </a:solidFill>
              </a:rPr>
              <a:t>Software engineer with 19+ years of real experience </a:t>
            </a:r>
            <a:r>
              <a:rPr lang="en-US" sz="2800" dirty="0"/>
              <a:t>with different projects</a:t>
            </a:r>
          </a:p>
          <a:p>
            <a:pPr marL="609494" lvl="2" indent="-30474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800" b="1" dirty="0">
                <a:solidFill>
                  <a:schemeClr val="tx2"/>
                </a:solidFill>
              </a:rPr>
              <a:t>Started developing with Java in the </a:t>
            </a:r>
            <a:endParaRPr lang="bg-BG" sz="2800" b="1" dirty="0">
              <a:solidFill>
                <a:schemeClr val="tx2"/>
              </a:solidFill>
            </a:endParaRPr>
          </a:p>
          <a:p>
            <a:pPr marL="304747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bg-BG" sz="2800" b="1" dirty="0">
                <a:solidFill>
                  <a:schemeClr val="tx2"/>
                </a:solidFill>
              </a:rPr>
              <a:t>    </a:t>
            </a:r>
            <a:r>
              <a:rPr lang="en-US" sz="2800" b="1" dirty="0">
                <a:solidFill>
                  <a:schemeClr val="tx2"/>
                </a:solidFill>
              </a:rPr>
              <a:t>year 2000 </a:t>
            </a:r>
            <a:r>
              <a:rPr lang="bg-BG" sz="2800" b="1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in the form of J2SE 1.2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b="1" dirty="0">
                <a:solidFill>
                  <a:schemeClr val="tx2"/>
                </a:solidFill>
              </a:rPr>
              <a:t>Works in REWE Digital Bulgaria </a:t>
            </a:r>
            <a:r>
              <a:rPr lang="en-US" sz="2800" dirty="0">
                <a:solidFill>
                  <a:schemeClr val="tx2"/>
                </a:solidFill>
              </a:rPr>
              <a:t>on an architecture </a:t>
            </a:r>
            <a:br>
              <a:rPr lang="bg-BG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focused on </a:t>
            </a:r>
            <a:r>
              <a:rPr lang="en-US" sz="2800" b="1" dirty="0">
                <a:solidFill>
                  <a:schemeClr val="tx2"/>
                </a:solidFill>
              </a:rPr>
              <a:t>microservices</a:t>
            </a:r>
            <a:endParaRPr lang="en-US" sz="2800" dirty="0">
              <a:solidFill>
                <a:schemeClr val="tx2"/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800" dirty="0">
                <a:solidFill>
                  <a:schemeClr val="tx2"/>
                </a:solidFill>
              </a:rPr>
              <a:t>Uses</a:t>
            </a:r>
            <a:r>
              <a:rPr lang="en-US" sz="2800" b="1" dirty="0">
                <a:solidFill>
                  <a:schemeClr val="tx2"/>
                </a:solidFill>
              </a:rPr>
              <a:t> Java, TypeScript </a:t>
            </a:r>
            <a:r>
              <a:rPr lang="en-US" sz="2800" dirty="0">
                <a:solidFill>
                  <a:schemeClr val="tx2"/>
                </a:solidFill>
              </a:rPr>
              <a:t>and</a:t>
            </a:r>
            <a:r>
              <a:rPr lang="en-US" sz="2800" b="1" dirty="0">
                <a:solidFill>
                  <a:schemeClr val="tx2"/>
                </a:solidFill>
              </a:rPr>
              <a:t> Kotlin </a:t>
            </a:r>
            <a:endParaRPr lang="bg-BG" sz="2800" b="1" dirty="0">
              <a:solidFill>
                <a:schemeClr val="tx2"/>
              </a:solidFill>
            </a:endParaRPr>
          </a:p>
          <a:p>
            <a:pPr marL="304747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None/>
            </a:pPr>
            <a:r>
              <a:rPr lang="bg-BG" sz="2800" b="1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chemeClr val="tx2"/>
                </a:solidFill>
              </a:rPr>
              <a:t>in his daily tasks</a:t>
            </a:r>
            <a:endParaRPr lang="bg-BG" sz="2800" dirty="0">
              <a:solidFill>
                <a:schemeClr val="tx2"/>
              </a:solidFill>
            </a:endParaRPr>
          </a:p>
          <a:p>
            <a:pPr marL="609494" lvl="2" indent="-30474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800" dirty="0">
                <a:solidFill>
                  <a:schemeClr val="tx2"/>
                </a:solidFill>
              </a:rPr>
              <a:t>Personal website:</a:t>
            </a:r>
            <a:r>
              <a:rPr lang="en-US" sz="2800" b="1" dirty="0">
                <a:solidFill>
                  <a:schemeClr val="tx2"/>
                </a:solidFill>
              </a:rPr>
              <a:t> http://balev.eu/</a:t>
            </a:r>
            <a:r>
              <a:rPr lang="en-US" sz="2800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dirty="0" err="1">
                <a:solidFill>
                  <a:schemeClr val="accent6"/>
                </a:solidFill>
              </a:rPr>
              <a:t>Lachezar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Balev</a:t>
            </a:r>
            <a:endParaRPr lang="en-US" sz="4000" noProof="1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1899000"/>
            <a:ext cx="4482444" cy="3585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506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D8F54-DEF8-49F7-9F44-030B4C281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000" y="1904270"/>
            <a:ext cx="7745976" cy="485473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r>
              <a:rPr lang="en-US" dirty="0"/>
              <a:t>, </a:t>
            </a:r>
            <a:r>
              <a:rPr lang="en-US" b="1" dirty="0"/>
              <a:t>QA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434206" cy="910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1714202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3724595" y="4342799"/>
            <a:ext cx="2242839" cy="910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4982011" y="4342799"/>
            <a:ext cx="985423" cy="910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491107"/>
            <a:ext cx="4562168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Fundamentals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0153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126000" y="5337201"/>
            <a:ext cx="6212530" cy="706802"/>
            <a:chOff x="3503612" y="5666405"/>
            <a:chExt cx="5449547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  <p:sp>
          <p:nvSpPr>
            <p:cNvPr id="25" name="Rounded Rectangle 8">
              <a:extLst>
                <a:ext uri="{FF2B5EF4-FFF2-40B4-BE49-F238E27FC236}">
                  <a16:creationId xmlns:a16="http://schemas.microsoft.com/office/drawing/2014/main" id="{D059D287-2B3B-4B63-8C2C-7F7BC1785D79}"/>
                </a:ext>
              </a:extLst>
            </p:cNvPr>
            <p:cNvSpPr/>
            <p:nvPr/>
          </p:nvSpPr>
          <p:spPr>
            <a:xfrm>
              <a:off x="8207972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QA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DAA87B-A801-47B6-9598-377EBF09B9EA}"/>
              </a:ext>
            </a:extLst>
          </p:cNvPr>
          <p:cNvCxnSpPr>
            <a:cxnSpLocks/>
          </p:cNvCxnSpPr>
          <p:nvPr/>
        </p:nvCxnSpPr>
        <p:spPr>
          <a:xfrm>
            <a:off x="5957067" y="4342799"/>
            <a:ext cx="2815366" cy="87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0E9A8F-5FF5-421B-B845-38F5472D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Trainee Program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CECB98-D954-433F-A177-6CA21FCB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1" y="1109938"/>
            <a:ext cx="10983558" cy="5748062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56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</a:pPr>
            <a:r>
              <a:rPr lang="en-US" sz="3500" dirty="0"/>
              <a:t>The "</a:t>
            </a:r>
            <a:r>
              <a:rPr lang="en-US" sz="3500" b="1" dirty="0"/>
              <a:t>Software University</a:t>
            </a:r>
            <a:r>
              <a:rPr lang="en-US" sz="35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QA Engineering </a:t>
            </a:r>
            <a:r>
              <a:rPr lang="en-US" dirty="0"/>
              <a:t>(Software Quality Assurance &amp; Test Automation)</a:t>
            </a:r>
          </a:p>
          <a:p>
            <a:pPr lvl="1">
              <a:lnSpc>
                <a:spcPct val="115000"/>
              </a:lnSpc>
            </a:pPr>
            <a:r>
              <a:rPr lang="en-US" b="1" dirty="0"/>
              <a:t>Curriculum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40881-5826-4D03-8BB7-2F0E22CA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999" y="2574000"/>
            <a:ext cx="5344635" cy="2610000"/>
          </a:xfrm>
          <a:prstGeom prst="roundRect">
            <a:avLst>
              <a:gd name="adj" fmla="val 1376"/>
            </a:avLst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b="1" dirty="0"/>
              <a:t>services company</a:t>
            </a:r>
          </a:p>
          <a:p>
            <a:r>
              <a:rPr lang="en-GB" dirty="0"/>
              <a:t>Business application</a:t>
            </a:r>
            <a:br>
              <a:rPr lang="en-GB" dirty="0"/>
            </a:br>
            <a:r>
              <a:rPr lang="en-GB" dirty="0"/>
              <a:t>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dirty="0">
                <a:hlinkClick r:id="rId2"/>
              </a:rPr>
              <a:t>https://www.indeavr.com/en/careers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7" name="Indeavr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9" t="4939" r="-5810" b="5775"/>
          <a:stretch/>
        </p:blipFill>
        <p:spPr bwMode="auto">
          <a:xfrm>
            <a:off x="5658524" y="1692495"/>
            <a:ext cx="6094506" cy="14373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620000" cy="5528766"/>
          </a:xfrm>
        </p:spPr>
        <p:txBody>
          <a:bodyPr>
            <a:normAutofit/>
          </a:bodyPr>
          <a:lstStyle/>
          <a:p>
            <a:r>
              <a:rPr lang="en-US" dirty="0"/>
              <a:t>Providing </a:t>
            </a:r>
            <a:r>
              <a:rPr lang="en-US" b="1" dirty="0"/>
              <a:t>solutions to accelerate design, development,</a:t>
            </a:r>
            <a:br>
              <a:rPr lang="en-US" b="1" dirty="0"/>
            </a:br>
            <a:r>
              <a:rPr lang="en-US" b="1" dirty="0"/>
              <a:t>and collaboration</a:t>
            </a:r>
          </a:p>
          <a:p>
            <a:r>
              <a:rPr lang="en-GB" dirty="0"/>
              <a:t>Design</a:t>
            </a:r>
            <a:r>
              <a:rPr lang="en-US" dirty="0"/>
              <a:t>, development &amp; UX</a:t>
            </a:r>
          </a:p>
          <a:p>
            <a:r>
              <a:rPr lang="en-US" dirty="0"/>
              <a:t>Angular, JavaScript, ASP.NET, WPF, Xamarin</a:t>
            </a:r>
          </a:p>
          <a:p>
            <a:r>
              <a:rPr lang="en-GB" dirty="0"/>
              <a:t>Bulgaria, USA, UK, Japan, Uruguay, India</a:t>
            </a:r>
          </a:p>
          <a:p>
            <a:r>
              <a:rPr lang="en-US" dirty="0">
                <a:hlinkClick r:id="rId2"/>
              </a:rPr>
              <a:t>https://www.infragistics.com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Infragistics</a:t>
            </a:r>
          </a:p>
        </p:txBody>
      </p:sp>
      <p:pic>
        <p:nvPicPr>
          <p:cNvPr id="6" name="Infragistics">
            <a:hlinkClick r:id="rId3"/>
            <a:extLst>
              <a:ext uri="{FF2B5EF4-FFF2-40B4-BE49-F238E27FC236}">
                <a16:creationId xmlns:a16="http://schemas.microsoft.com/office/drawing/2014/main" id="{2249BD32-CEBD-4E38-B383-5D93E273BC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507433" y="1944000"/>
            <a:ext cx="6245597" cy="95146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</a:t>
            </a:r>
            <a:r>
              <a:rPr lang="bg-BG" dirty="0"/>
              <a:t> </a:t>
            </a:r>
            <a:r>
              <a:rPr lang="en-US" dirty="0"/>
              <a:t>of innovative </a:t>
            </a:r>
            <a:br>
              <a:rPr lang="en-US" dirty="0"/>
            </a:br>
            <a:r>
              <a:rPr lang="en-US" b="1" dirty="0"/>
              <a:t>Web and mobile projects</a:t>
            </a:r>
          </a:p>
          <a:p>
            <a:r>
              <a:rPr lang="en-GB" dirty="0"/>
              <a:t>40 clients in 15 countries</a:t>
            </a:r>
          </a:p>
          <a:p>
            <a:r>
              <a:rPr lang="en-GB" dirty="0"/>
              <a:t>Financial apps, blockchain, 	</a:t>
            </a:r>
            <a:br>
              <a:rPr lang="en-GB" dirty="0"/>
            </a:br>
            <a:r>
              <a:rPr lang="en-GB" dirty="0"/>
              <a:t>e-commerce, artificial</a:t>
            </a:r>
            <a:br>
              <a:rPr lang="en-GB" dirty="0"/>
            </a:br>
            <a:r>
              <a:rPr lang="en-GB" dirty="0"/>
              <a:t>intelligence, big data</a:t>
            </a:r>
          </a:p>
          <a:p>
            <a:r>
              <a:rPr lang="en-US" dirty="0"/>
              <a:t>Friendly community and availability for 100% remote work</a:t>
            </a:r>
          </a:p>
          <a:p>
            <a:r>
              <a:rPr lang="en-US" dirty="0">
                <a:hlinkClick r:id="rId3"/>
              </a:rPr>
              <a:t>https://motion-software.com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Motion</a:t>
            </a:r>
            <a:r>
              <a:rPr lang="en-US" dirty="0"/>
              <a:t> Software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7" name="Codexio">
            <a:hlinkClick r:id="rId3"/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4941" r="3550" b="4346"/>
          <a:stretch/>
        </p:blipFill>
        <p:spPr>
          <a:xfrm>
            <a:off x="7491000" y="1629000"/>
            <a:ext cx="3135137" cy="292603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539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4008</TotalTime>
  <Words>2351</Words>
  <Application>Microsoft Office PowerPoint</Application>
  <PresentationFormat>Widescreen</PresentationFormat>
  <Paragraphs>370</Paragraphs>
  <Slides>49</Slides>
  <Notes>13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Indeavr</vt:lpstr>
      <vt:lpstr>Infragistics</vt:lpstr>
      <vt:lpstr>Motion Software</vt:lpstr>
      <vt:lpstr>Netpeak</vt:lpstr>
      <vt:lpstr>Postbank</vt:lpstr>
      <vt:lpstr>Draft Kings</vt:lpstr>
      <vt:lpstr>SmartIT</vt:lpstr>
      <vt:lpstr>Software Group</vt:lpstr>
      <vt:lpstr>SuperHosting</vt:lpstr>
      <vt:lpstr>Telenor</vt:lpstr>
      <vt:lpstr>XS Software</vt:lpstr>
      <vt:lpstr>OneBit Software</vt:lpstr>
      <vt:lpstr>Information Services</vt:lpstr>
      <vt:lpstr>Tek Experts</vt:lpstr>
      <vt:lpstr>Zühlke</vt:lpstr>
      <vt:lpstr>Coca-Cola HBC – Bulgaria</vt:lpstr>
      <vt:lpstr>SoftUni Diamond Partners</vt:lpstr>
      <vt:lpstr>Educational Partners</vt:lpstr>
      <vt:lpstr>The Trainers</vt:lpstr>
      <vt:lpstr>Svetlin Nakov, PhD</vt:lpstr>
      <vt:lpstr>Viktor Dakov</vt:lpstr>
      <vt:lpstr>Dimo Georgiev</vt:lpstr>
      <vt:lpstr>Viktor Kostadinov</vt:lpstr>
      <vt:lpstr>Ines Ivanova</vt:lpstr>
      <vt:lpstr>Stamo Petkov</vt:lpstr>
      <vt:lpstr>Martin Paunov</vt:lpstr>
      <vt:lpstr>Ivaylo Papazov</vt:lpstr>
      <vt:lpstr>Ivaylo Kenov</vt:lpstr>
      <vt:lpstr>Veselin Vachev</vt:lpstr>
      <vt:lpstr>Ivan Yonkov</vt:lpstr>
      <vt:lpstr>Doncho Minkov</vt:lpstr>
      <vt:lpstr>Ilia Idakiev</vt:lpstr>
      <vt:lpstr>Nikolay Kostov</vt:lpstr>
      <vt:lpstr>Antonia Atanasova</vt:lpstr>
      <vt:lpstr>Dimo Mitev</vt:lpstr>
      <vt:lpstr>Lachezar Balev</vt:lpstr>
      <vt:lpstr>Learning Paths and Opportunities</vt:lpstr>
      <vt:lpstr>Software Engineering: Educational Program</vt:lpstr>
      <vt:lpstr>Curriculum</vt:lpstr>
      <vt:lpstr>Trainee Program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Topuzakova, Desislava</cp:lastModifiedBy>
  <cp:revision>142</cp:revision>
  <dcterms:created xsi:type="dcterms:W3CDTF">2018-05-23T13:08:44Z</dcterms:created>
  <dcterms:modified xsi:type="dcterms:W3CDTF">2021-05-17T13:51:58Z</dcterms:modified>
  <cp:category>SoftUni; Software University</cp:category>
</cp:coreProperties>
</file>